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9" r:id="rId4"/>
    <p:sldId id="258" r:id="rId5"/>
    <p:sldId id="257" r:id="rId6"/>
    <p:sldId id="260" r:id="rId7"/>
    <p:sldId id="256" r:id="rId8"/>
    <p:sldId id="266" r:id="rId9"/>
    <p:sldId id="267" r:id="rId10"/>
    <p:sldId id="280" r:id="rId11"/>
    <p:sldId id="262" r:id="rId12"/>
    <p:sldId id="268" r:id="rId13"/>
    <p:sldId id="269" r:id="rId14"/>
    <p:sldId id="261" r:id="rId15"/>
    <p:sldId id="263" r:id="rId16"/>
    <p:sldId id="273" r:id="rId17"/>
    <p:sldId id="270" r:id="rId18"/>
    <p:sldId id="274" r:id="rId19"/>
    <p:sldId id="275" r:id="rId20"/>
    <p:sldId id="271" r:id="rId21"/>
    <p:sldId id="272" r:id="rId22"/>
    <p:sldId id="276" r:id="rId23"/>
    <p:sldId id="281" r:id="rId24"/>
    <p:sldId id="282" r:id="rId25"/>
    <p:sldId id="283" r:id="rId26"/>
    <p:sldId id="284" r:id="rId27"/>
    <p:sldId id="285" r:id="rId28"/>
    <p:sldId id="277" r:id="rId29"/>
    <p:sldId id="278" r:id="rId30"/>
    <p:sldId id="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9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6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3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1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9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0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8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7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3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4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C6121-EEF8-467A-9037-35A1AA80FE84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C16B-CB99-4177-B4C6-38D9E9C1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3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F38652-B3F1-4F47-BA4B-C2E75F536909}"/>
              </a:ext>
            </a:extLst>
          </p:cNvPr>
          <p:cNvSpPr txBox="1"/>
          <p:nvPr/>
        </p:nvSpPr>
        <p:spPr>
          <a:xfrm>
            <a:off x="1244600" y="1892300"/>
            <a:ext cx="863409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Welcome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Thank you for joining us!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50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70CB60-BBF8-F349-8DA2-66C852C05DBD}"/>
              </a:ext>
            </a:extLst>
          </p:cNvPr>
          <p:cNvSpPr txBox="1"/>
          <p:nvPr/>
        </p:nvSpPr>
        <p:spPr>
          <a:xfrm>
            <a:off x="469900" y="2197100"/>
            <a:ext cx="1072280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OACAC Membership Meeting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Minneapolis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September, 2020</a:t>
            </a:r>
          </a:p>
        </p:txBody>
      </p:sp>
    </p:spTree>
    <p:extLst>
      <p:ext uri="{BB962C8B-B14F-4D97-AF65-F5344CB8AC3E}">
        <p14:creationId xmlns:p14="http://schemas.microsoft.com/office/powerpoint/2010/main" val="1867245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E00858-6DF8-E04E-B2C5-C1FF8A95F5FF}"/>
              </a:ext>
            </a:extLst>
          </p:cNvPr>
          <p:cNvSpPr txBox="1"/>
          <p:nvPr/>
        </p:nvSpPr>
        <p:spPr>
          <a:xfrm>
            <a:off x="1219200" y="2070100"/>
            <a:ext cx="600677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OACAC Updates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Collin Palmer</a:t>
            </a:r>
          </a:p>
        </p:txBody>
      </p:sp>
    </p:spTree>
    <p:extLst>
      <p:ext uri="{BB962C8B-B14F-4D97-AF65-F5344CB8AC3E}">
        <p14:creationId xmlns:p14="http://schemas.microsoft.com/office/powerpoint/2010/main" val="125112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96ADF-46D6-3541-9237-CCD4927BF606}"/>
              </a:ext>
            </a:extLst>
          </p:cNvPr>
          <p:cNvSpPr txBox="1"/>
          <p:nvPr/>
        </p:nvSpPr>
        <p:spPr>
          <a:xfrm>
            <a:off x="533400" y="412789"/>
            <a:ext cx="8255786" cy="533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Summer Events</a:t>
            </a:r>
          </a:p>
          <a:p>
            <a:endParaRPr lang="en-US" sz="20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r>
              <a:rPr lang="en-US" sz="4500" b="1" i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Summer Institute</a:t>
            </a:r>
          </a:p>
          <a:p>
            <a:r>
              <a:rPr lang="en-US" sz="45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The University of Toledo</a:t>
            </a:r>
          </a:p>
          <a:p>
            <a:endParaRPr lang="en-US" sz="45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r>
              <a:rPr lang="en-US" sz="4500" b="1" i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Camp College</a:t>
            </a:r>
          </a:p>
          <a:p>
            <a:r>
              <a:rPr lang="en-US" sz="45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Case Western Reserve University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3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FF2DB-0E37-A442-B88F-03EF46378A5B}"/>
              </a:ext>
            </a:extLst>
          </p:cNvPr>
          <p:cNvSpPr txBox="1"/>
          <p:nvPr/>
        </p:nvSpPr>
        <p:spPr>
          <a:xfrm>
            <a:off x="533400" y="412789"/>
            <a:ext cx="5497018" cy="533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Fall Events</a:t>
            </a:r>
          </a:p>
          <a:p>
            <a:endParaRPr lang="en-US" sz="20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r>
              <a:rPr lang="en-US" sz="4500" b="1" i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Articulation</a:t>
            </a:r>
          </a:p>
          <a:p>
            <a:r>
              <a:rPr lang="en-US" sz="45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Plans are in progress</a:t>
            </a:r>
          </a:p>
          <a:p>
            <a:endParaRPr lang="en-US" sz="45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r>
              <a:rPr lang="en-US" sz="4500" b="1" i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College Fairs</a:t>
            </a:r>
          </a:p>
          <a:p>
            <a:r>
              <a:rPr lang="en-US" sz="45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Plans are in progress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66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332119-7580-C445-90F5-8981D0DC06CA}"/>
              </a:ext>
            </a:extLst>
          </p:cNvPr>
          <p:cNvSpPr txBox="1"/>
          <p:nvPr/>
        </p:nvSpPr>
        <p:spPr>
          <a:xfrm>
            <a:off x="863600" y="1993900"/>
            <a:ext cx="9486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OACAC Award Winners! 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Nancy Gibson</a:t>
            </a:r>
          </a:p>
        </p:txBody>
      </p:sp>
    </p:spTree>
    <p:extLst>
      <p:ext uri="{BB962C8B-B14F-4D97-AF65-F5344CB8AC3E}">
        <p14:creationId xmlns:p14="http://schemas.microsoft.com/office/powerpoint/2010/main" val="4059646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C2B68-0755-E64B-834B-C9F093DCEC4A}"/>
              </a:ext>
            </a:extLst>
          </p:cNvPr>
          <p:cNvSpPr txBox="1"/>
          <p:nvPr/>
        </p:nvSpPr>
        <p:spPr>
          <a:xfrm>
            <a:off x="5232400" y="266700"/>
            <a:ext cx="52123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New Member </a:t>
            </a:r>
          </a:p>
          <a:p>
            <a:r>
              <a:rPr lang="en-US" sz="6600" b="1" dirty="0"/>
              <a:t>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FEFF84-1150-3B47-9624-A50CD980B571}"/>
              </a:ext>
            </a:extLst>
          </p:cNvPr>
          <p:cNvSpPr txBox="1"/>
          <p:nvPr/>
        </p:nvSpPr>
        <p:spPr>
          <a:xfrm>
            <a:off x="5232400" y="2644170"/>
            <a:ext cx="5776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Kailee Aston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The University of Akron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FE5E3F2-2D31-174E-8C92-F60169190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0" y="266700"/>
            <a:ext cx="3565939" cy="53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43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C2B68-0755-E64B-834B-C9F093DCEC4A}"/>
              </a:ext>
            </a:extLst>
          </p:cNvPr>
          <p:cNvSpPr txBox="1"/>
          <p:nvPr/>
        </p:nvSpPr>
        <p:spPr>
          <a:xfrm>
            <a:off x="5232400" y="266700"/>
            <a:ext cx="52123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New Member </a:t>
            </a:r>
          </a:p>
          <a:p>
            <a:r>
              <a:rPr lang="en-US" sz="6600" b="1" dirty="0"/>
              <a:t>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71AD86-CB7B-EB4A-A43A-E92FDCC24E9A}"/>
              </a:ext>
            </a:extLst>
          </p:cNvPr>
          <p:cNvSpPr txBox="1"/>
          <p:nvPr/>
        </p:nvSpPr>
        <p:spPr>
          <a:xfrm>
            <a:off x="5232400" y="2644170"/>
            <a:ext cx="5776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Isabella Williams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The College of Wooster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</p:txBody>
      </p:sp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CA263EFF-B777-C347-8A6C-0A8CDB32C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266700"/>
            <a:ext cx="3486150" cy="52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1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C2B68-0755-E64B-834B-C9F093DCEC4A}"/>
              </a:ext>
            </a:extLst>
          </p:cNvPr>
          <p:cNvSpPr txBox="1"/>
          <p:nvPr/>
        </p:nvSpPr>
        <p:spPr>
          <a:xfrm>
            <a:off x="5346700" y="266700"/>
            <a:ext cx="46565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Life Member</a:t>
            </a:r>
          </a:p>
          <a:p>
            <a:r>
              <a:rPr lang="en-US" sz="6600" b="1" dirty="0"/>
              <a:t>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BCB023-C77D-DA49-AF2D-A4BC55D80ED4}"/>
              </a:ext>
            </a:extLst>
          </p:cNvPr>
          <p:cNvSpPr txBox="1"/>
          <p:nvPr/>
        </p:nvSpPr>
        <p:spPr>
          <a:xfrm>
            <a:off x="5346700" y="2644170"/>
            <a:ext cx="5776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Candace </a:t>
            </a:r>
            <a:r>
              <a:rPr lang="en-US" sz="3200" dirty="0" err="1">
                <a:latin typeface="Source Sans Pro" panose="020F0502020204030204" pitchFamily="34" charset="0"/>
                <a:ea typeface="Source Sans Pro" panose="020F0502020204030204" pitchFamily="34" charset="0"/>
              </a:rPr>
              <a:t>Boeninger</a:t>
            </a:r>
            <a:endParaRPr lang="en-US" sz="3200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Ohio University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B5461-D273-D24E-9539-73F9E92F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49" y="266700"/>
            <a:ext cx="336931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35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C2B68-0755-E64B-834B-C9F093DCEC4A}"/>
              </a:ext>
            </a:extLst>
          </p:cNvPr>
          <p:cNvSpPr txBox="1"/>
          <p:nvPr/>
        </p:nvSpPr>
        <p:spPr>
          <a:xfrm>
            <a:off x="5346700" y="266700"/>
            <a:ext cx="48473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Life Member </a:t>
            </a:r>
          </a:p>
          <a:p>
            <a:r>
              <a:rPr lang="en-US" sz="6600" b="1" dirty="0"/>
              <a:t>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8E786-B203-8B40-9044-9D862BEE34A6}"/>
              </a:ext>
            </a:extLst>
          </p:cNvPr>
          <p:cNvSpPr txBox="1"/>
          <p:nvPr/>
        </p:nvSpPr>
        <p:spPr>
          <a:xfrm>
            <a:off x="5346700" y="2644170"/>
            <a:ext cx="6023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Lynn </a:t>
            </a:r>
            <a:r>
              <a:rPr lang="en-US" sz="3200" dirty="0" err="1">
                <a:latin typeface="Source Sans Pro" panose="020F0502020204030204" pitchFamily="34" charset="0"/>
                <a:ea typeface="Source Sans Pro" panose="020F0502020204030204" pitchFamily="34" charset="0"/>
              </a:rPr>
              <a:t>Dembski</a:t>
            </a:r>
            <a:endParaRPr lang="en-US" sz="3200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Pickerington High School Central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</p:txBody>
      </p:sp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068B915-10AA-754B-BB26-31851B8BA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6" y="266700"/>
            <a:ext cx="4742866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6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C2B68-0755-E64B-834B-C9F093DCEC4A}"/>
              </a:ext>
            </a:extLst>
          </p:cNvPr>
          <p:cNvSpPr txBox="1"/>
          <p:nvPr/>
        </p:nvSpPr>
        <p:spPr>
          <a:xfrm>
            <a:off x="5346700" y="266700"/>
            <a:ext cx="48473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Life Member </a:t>
            </a:r>
          </a:p>
          <a:p>
            <a:r>
              <a:rPr lang="en-US" sz="6600" b="1" dirty="0"/>
              <a:t>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83200-87C7-E444-833F-45D990E1755A}"/>
              </a:ext>
            </a:extLst>
          </p:cNvPr>
          <p:cNvSpPr txBox="1"/>
          <p:nvPr/>
        </p:nvSpPr>
        <p:spPr>
          <a:xfrm>
            <a:off x="5346700" y="2644170"/>
            <a:ext cx="5776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Kim Gentile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The University of Akron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9EB9D-7B5E-BE46-B4C0-2683E2AF8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4348" r="49166" b="9275"/>
          <a:stretch/>
        </p:blipFill>
        <p:spPr>
          <a:xfrm>
            <a:off x="904461" y="266700"/>
            <a:ext cx="3607904" cy="52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68540-1D13-5147-92C2-6742BF0FE97F}"/>
              </a:ext>
            </a:extLst>
          </p:cNvPr>
          <p:cNvSpPr txBox="1"/>
          <p:nvPr/>
        </p:nvSpPr>
        <p:spPr>
          <a:xfrm>
            <a:off x="1574800" y="1955800"/>
            <a:ext cx="807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New Officers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Kristen Dickerson</a:t>
            </a:r>
          </a:p>
        </p:txBody>
      </p:sp>
    </p:spTree>
    <p:extLst>
      <p:ext uri="{BB962C8B-B14F-4D97-AF65-F5344CB8AC3E}">
        <p14:creationId xmlns:p14="http://schemas.microsoft.com/office/powerpoint/2010/main" val="2645326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C2B68-0755-E64B-834B-C9F093DCEC4A}"/>
              </a:ext>
            </a:extLst>
          </p:cNvPr>
          <p:cNvSpPr txBox="1"/>
          <p:nvPr/>
        </p:nvSpPr>
        <p:spPr>
          <a:xfrm>
            <a:off x="5025793" y="254000"/>
            <a:ext cx="61897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M. Jeanne Talley </a:t>
            </a:r>
          </a:p>
          <a:p>
            <a:r>
              <a:rPr lang="en-US" sz="6600" b="1" dirty="0"/>
              <a:t>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A2058-94BB-A042-8043-48701E578D26}"/>
              </a:ext>
            </a:extLst>
          </p:cNvPr>
          <p:cNvSpPr txBox="1"/>
          <p:nvPr/>
        </p:nvSpPr>
        <p:spPr>
          <a:xfrm>
            <a:off x="5025793" y="2644170"/>
            <a:ext cx="5776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Kate Webster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Columbus City Schools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</p:txBody>
      </p: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61714E1-EB68-1C45-85FB-B1C1DAC1D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8" y="254000"/>
            <a:ext cx="4175046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C2B68-0755-E64B-834B-C9F093DCEC4A}"/>
              </a:ext>
            </a:extLst>
          </p:cNvPr>
          <p:cNvSpPr txBox="1"/>
          <p:nvPr/>
        </p:nvSpPr>
        <p:spPr>
          <a:xfrm>
            <a:off x="5039384" y="368300"/>
            <a:ext cx="61047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Jack Scott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22C84D-23F3-134E-B508-5373423C7689}"/>
              </a:ext>
            </a:extLst>
          </p:cNvPr>
          <p:cNvSpPr txBox="1"/>
          <p:nvPr/>
        </p:nvSpPr>
        <p:spPr>
          <a:xfrm>
            <a:off x="5203592" y="2644170"/>
            <a:ext cx="5776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Jeff </a:t>
            </a:r>
            <a:r>
              <a:rPr lang="en-US" sz="3200" dirty="0" err="1">
                <a:latin typeface="Source Sans Pro" panose="020F0502020204030204" pitchFamily="34" charset="0"/>
                <a:ea typeface="Source Sans Pro" panose="020F0502020204030204" pitchFamily="34" charset="0"/>
              </a:rPr>
              <a:t>Stahlman</a:t>
            </a:r>
            <a:endParaRPr lang="en-US" sz="3200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St. Charles Preparatory School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4256F-358F-7449-BC8E-2BB179996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5" t="8703" r="20694" b="5371"/>
          <a:stretch/>
        </p:blipFill>
        <p:spPr>
          <a:xfrm>
            <a:off x="219467" y="368300"/>
            <a:ext cx="4819917" cy="49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3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04F9B8-3FE5-134B-89FB-50EBEA02B05E}"/>
              </a:ext>
            </a:extLst>
          </p:cNvPr>
          <p:cNvSpPr txBox="1"/>
          <p:nvPr/>
        </p:nvSpPr>
        <p:spPr>
          <a:xfrm>
            <a:off x="304800" y="1765300"/>
            <a:ext cx="9715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Charles L. Warren </a:t>
            </a:r>
          </a:p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Scholarship Recipients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Nancy Gibson</a:t>
            </a:r>
          </a:p>
        </p:txBody>
      </p:sp>
    </p:spTree>
    <p:extLst>
      <p:ext uri="{BB962C8B-B14F-4D97-AF65-F5344CB8AC3E}">
        <p14:creationId xmlns:p14="http://schemas.microsoft.com/office/powerpoint/2010/main" val="2246069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a picture&#10;&#10;Description automatically generated">
            <a:extLst>
              <a:ext uri="{FF2B5EF4-FFF2-40B4-BE49-F238E27FC236}">
                <a16:creationId xmlns:a16="http://schemas.microsoft.com/office/drawing/2014/main" id="{2900A2BC-A2AD-1D4B-BD49-4A1BA7A12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3000" cy="636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D4579-F102-0642-819D-10E3E78F6D39}"/>
              </a:ext>
            </a:extLst>
          </p:cNvPr>
          <p:cNvSpPr txBox="1"/>
          <p:nvPr/>
        </p:nvSpPr>
        <p:spPr>
          <a:xfrm>
            <a:off x="4962293" y="1761893"/>
            <a:ext cx="6696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ource Sans Pro" panose="020F0502020204030204" pitchFamily="34" charset="0"/>
                <a:ea typeface="Source Sans Pro" panose="020F0502020204030204" pitchFamily="34" charset="0"/>
              </a:rPr>
              <a:t>Yaquelin</a:t>
            </a:r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 Gomez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Bard High School Early College-West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Still exploring college options</a:t>
            </a:r>
          </a:p>
        </p:txBody>
      </p:sp>
    </p:spTree>
    <p:extLst>
      <p:ext uri="{BB962C8B-B14F-4D97-AF65-F5344CB8AC3E}">
        <p14:creationId xmlns:p14="http://schemas.microsoft.com/office/powerpoint/2010/main" val="246262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896F0D4-438E-AF47-8D49-9C2140B48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41800" cy="636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3BF6E-C2F2-AC40-9C0C-1FC283F9C0AA}"/>
              </a:ext>
            </a:extLst>
          </p:cNvPr>
          <p:cNvSpPr txBox="1"/>
          <p:nvPr/>
        </p:nvSpPr>
        <p:spPr>
          <a:xfrm>
            <a:off x="4962293" y="1761893"/>
            <a:ext cx="5776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Tiffany Nguyen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Columbus School for Girls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The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78824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A7CAF32-ECE1-7E43-899D-06E18C423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14661"/>
          <a:stretch/>
        </p:blipFill>
        <p:spPr>
          <a:xfrm>
            <a:off x="0" y="0"/>
            <a:ext cx="5749996" cy="636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0E557-76DD-E843-B629-0E856654480C}"/>
              </a:ext>
            </a:extLst>
          </p:cNvPr>
          <p:cNvSpPr txBox="1"/>
          <p:nvPr/>
        </p:nvSpPr>
        <p:spPr>
          <a:xfrm>
            <a:off x="6096000" y="2027188"/>
            <a:ext cx="5776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ource Sans Pro" panose="020F0502020204030204" pitchFamily="34" charset="0"/>
                <a:ea typeface="Source Sans Pro" panose="020F0502020204030204" pitchFamily="34" charset="0"/>
              </a:rPr>
              <a:t>Seyi</a:t>
            </a:r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 </a:t>
            </a:r>
            <a:r>
              <a:rPr lang="en-US" sz="3200" dirty="0" err="1">
                <a:latin typeface="Source Sans Pro" panose="020F0502020204030204" pitchFamily="34" charset="0"/>
                <a:ea typeface="Source Sans Pro" panose="020F0502020204030204" pitchFamily="34" charset="0"/>
              </a:rPr>
              <a:t>Agboola</a:t>
            </a:r>
            <a:endParaRPr lang="en-US" sz="3200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Vandalia-Butler High School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Still exploring college options</a:t>
            </a:r>
          </a:p>
        </p:txBody>
      </p:sp>
    </p:spTree>
    <p:extLst>
      <p:ext uri="{BB962C8B-B14F-4D97-AF65-F5344CB8AC3E}">
        <p14:creationId xmlns:p14="http://schemas.microsoft.com/office/powerpoint/2010/main" val="3673323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9B1751B-4B64-0F47-B7F0-DD98E3B9F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6400" cy="6340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D0CDC6-5DE5-D64B-B25E-8368A88B0E20}"/>
              </a:ext>
            </a:extLst>
          </p:cNvPr>
          <p:cNvSpPr txBox="1"/>
          <p:nvPr/>
        </p:nvSpPr>
        <p:spPr>
          <a:xfrm>
            <a:off x="4962293" y="1761893"/>
            <a:ext cx="6226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Jared McLean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Pickerington Central High School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Still exploring college options</a:t>
            </a:r>
          </a:p>
        </p:txBody>
      </p:sp>
    </p:spTree>
    <p:extLst>
      <p:ext uri="{BB962C8B-B14F-4D97-AF65-F5344CB8AC3E}">
        <p14:creationId xmlns:p14="http://schemas.microsoft.com/office/powerpoint/2010/main" val="2676859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boy standing in front of a forest&#10;&#10;Description automatically generated">
            <a:extLst>
              <a:ext uri="{FF2B5EF4-FFF2-40B4-BE49-F238E27FC236}">
                <a16:creationId xmlns:a16="http://schemas.microsoft.com/office/drawing/2014/main" id="{579A15F5-4B50-DE4E-A498-8B80D9531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r="23549"/>
          <a:stretch/>
        </p:blipFill>
        <p:spPr>
          <a:xfrm>
            <a:off x="-1" y="0"/>
            <a:ext cx="5798813" cy="637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0B0DA5-2E15-2A4B-BE89-E60ED1AC7B39}"/>
              </a:ext>
            </a:extLst>
          </p:cNvPr>
          <p:cNvSpPr txBox="1"/>
          <p:nvPr/>
        </p:nvSpPr>
        <p:spPr>
          <a:xfrm>
            <a:off x="6096000" y="2033538"/>
            <a:ext cx="5776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Glen Thompson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Arlington High School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Kent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819983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100E4-7B45-0446-A1AA-35AA401D5C0F}"/>
              </a:ext>
            </a:extLst>
          </p:cNvPr>
          <p:cNvSpPr txBox="1"/>
          <p:nvPr/>
        </p:nvSpPr>
        <p:spPr>
          <a:xfrm>
            <a:off x="901700" y="2679700"/>
            <a:ext cx="8002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354856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515190-09F7-374D-A817-D15EB66E291F}"/>
              </a:ext>
            </a:extLst>
          </p:cNvPr>
          <p:cNvSpPr txBox="1"/>
          <p:nvPr/>
        </p:nvSpPr>
        <p:spPr>
          <a:xfrm>
            <a:off x="254000" y="2184400"/>
            <a:ext cx="114649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Keynote Speaker Introduction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Courtney-Johnson Benson</a:t>
            </a:r>
          </a:p>
        </p:txBody>
      </p:sp>
    </p:spTree>
    <p:extLst>
      <p:ext uri="{BB962C8B-B14F-4D97-AF65-F5344CB8AC3E}">
        <p14:creationId xmlns:p14="http://schemas.microsoft.com/office/powerpoint/2010/main" val="383380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3384"/>
            <a:ext cx="12313920" cy="6858000"/>
          </a:xfrm>
          <a:prstGeom prst="rect">
            <a:avLst/>
          </a:prstGeom>
        </p:spPr>
      </p:pic>
      <p:pic>
        <p:nvPicPr>
          <p:cNvPr id="4" name="Picture 3" descr="A picture containing person, indoor, man, young&#10;&#10;Description automatically generated">
            <a:extLst>
              <a:ext uri="{FF2B5EF4-FFF2-40B4-BE49-F238E27FC236}">
                <a16:creationId xmlns:a16="http://schemas.microsoft.com/office/drawing/2014/main" id="{5C411911-3620-374E-B877-89577A146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4276" y="1065740"/>
            <a:ext cx="6374134" cy="4249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296876-DA82-6B4A-871F-BD485D24315E}"/>
              </a:ext>
            </a:extLst>
          </p:cNvPr>
          <p:cNvSpPr txBox="1"/>
          <p:nvPr/>
        </p:nvSpPr>
        <p:spPr>
          <a:xfrm>
            <a:off x="4163696" y="177800"/>
            <a:ext cx="3225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Collin Palmer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President</a:t>
            </a:r>
          </a:p>
          <a:p>
            <a:endParaRPr lang="en-US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Director of Admission</a:t>
            </a: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The University of Toledo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4770E-B543-E641-883A-CF64C879CCA5}"/>
              </a:ext>
            </a:extLst>
          </p:cNvPr>
          <p:cNvSpPr txBox="1"/>
          <p:nvPr/>
        </p:nvSpPr>
        <p:spPr>
          <a:xfrm>
            <a:off x="4263388" y="3612228"/>
            <a:ext cx="322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Kristen Dickerson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Past-President</a:t>
            </a:r>
          </a:p>
          <a:p>
            <a:endParaRPr lang="en-US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College &amp; School Counselor</a:t>
            </a: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St. Charles Prep</a:t>
            </a:r>
          </a:p>
        </p:txBody>
      </p:sp>
      <p:pic>
        <p:nvPicPr>
          <p:cNvPr id="11" name="Picture 10" descr="A person in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7CCA5B35-DD71-0D4B-9474-DDB36B71A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99" y="3384"/>
            <a:ext cx="4780601" cy="63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47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F1DA1C-6C29-1D45-A052-226FF7047693}"/>
              </a:ext>
            </a:extLst>
          </p:cNvPr>
          <p:cNvSpPr txBox="1"/>
          <p:nvPr/>
        </p:nvSpPr>
        <p:spPr>
          <a:xfrm>
            <a:off x="254000" y="2184400"/>
            <a:ext cx="89562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Jabari Sellars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Gift, Curse, and 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Obligation of 20/20 Vision</a:t>
            </a:r>
          </a:p>
        </p:txBody>
      </p:sp>
    </p:spTree>
    <p:extLst>
      <p:ext uri="{BB962C8B-B14F-4D97-AF65-F5344CB8AC3E}">
        <p14:creationId xmlns:p14="http://schemas.microsoft.com/office/powerpoint/2010/main" val="1812566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6A78359-FFD5-3F40-9A14-6DA61A26A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081602" cy="6356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E6E387-9AA1-0E4D-B011-FBE060EC7CEB}"/>
              </a:ext>
            </a:extLst>
          </p:cNvPr>
          <p:cNvSpPr txBox="1"/>
          <p:nvPr/>
        </p:nvSpPr>
        <p:spPr>
          <a:xfrm>
            <a:off x="5486400" y="1326996"/>
            <a:ext cx="57763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Courtney Johnson-Benson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President-Elect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Senior Assistant Director of Admissions</a:t>
            </a: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The University of Akron</a:t>
            </a:r>
          </a:p>
        </p:txBody>
      </p:sp>
    </p:spTree>
    <p:extLst>
      <p:ext uri="{BB962C8B-B14F-4D97-AF65-F5344CB8AC3E}">
        <p14:creationId xmlns:p14="http://schemas.microsoft.com/office/powerpoint/2010/main" val="358872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CEA1CF4-540A-9B46-8A26-828F580E0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6107" cy="6380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B244C-5669-D642-9BED-8B6C7D37638A}"/>
              </a:ext>
            </a:extLst>
          </p:cNvPr>
          <p:cNvSpPr txBox="1"/>
          <p:nvPr/>
        </p:nvSpPr>
        <p:spPr>
          <a:xfrm>
            <a:off x="5631366" y="1717288"/>
            <a:ext cx="57763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Brandi (Cooper) Cosgrove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Secretary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School Counselor</a:t>
            </a: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Granville High School</a:t>
            </a:r>
          </a:p>
        </p:txBody>
      </p:sp>
    </p:spTree>
    <p:extLst>
      <p:ext uri="{BB962C8B-B14F-4D97-AF65-F5344CB8AC3E}">
        <p14:creationId xmlns:p14="http://schemas.microsoft.com/office/powerpoint/2010/main" val="375137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9B0DCDFF-DE42-2C4F-9D41-2C07E916E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11057" r="28036"/>
          <a:stretch/>
        </p:blipFill>
        <p:spPr>
          <a:xfrm>
            <a:off x="-1" y="0"/>
            <a:ext cx="5618685" cy="6389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9E923-276B-8F48-B704-2E1C69B1BB71}"/>
              </a:ext>
            </a:extLst>
          </p:cNvPr>
          <p:cNvSpPr txBox="1"/>
          <p:nvPr/>
        </p:nvSpPr>
        <p:spPr>
          <a:xfrm>
            <a:off x="6202017" y="1674866"/>
            <a:ext cx="57763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ource Sans Pro" panose="020F0502020204030204" pitchFamily="34" charset="0"/>
                <a:ea typeface="Source Sans Pro" panose="020F0502020204030204" pitchFamily="34" charset="0"/>
              </a:rPr>
              <a:t>Adrea</a:t>
            </a:r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 Spoon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Treasurer-Elect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Director of Admissions</a:t>
            </a: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Bowling Green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69712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F76F662-4DF4-5F4D-861F-D5BE5E95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48615" cy="6375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D11F99-9218-424E-A44C-F312BA93C78E}"/>
              </a:ext>
            </a:extLst>
          </p:cNvPr>
          <p:cNvSpPr txBox="1"/>
          <p:nvPr/>
        </p:nvSpPr>
        <p:spPr>
          <a:xfrm>
            <a:off x="4962293" y="1761893"/>
            <a:ext cx="57763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F0502020204030204" pitchFamily="34" charset="0"/>
                <a:ea typeface="Source Sans Pro" panose="020F0502020204030204" pitchFamily="34" charset="0"/>
              </a:rPr>
              <a:t>Thomas Giles</a:t>
            </a:r>
          </a:p>
          <a:p>
            <a:r>
              <a:rPr lang="en-US" sz="3200" b="1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Delegate</a:t>
            </a:r>
          </a:p>
          <a:p>
            <a:endParaRPr lang="en-US" sz="3200" i="1" dirty="0">
              <a:latin typeface="Source Sans Pro" panose="020F0502020204030204" pitchFamily="34" charset="0"/>
              <a:ea typeface="Source Sans Pro" panose="020F0502020204030204" pitchFamily="34" charset="0"/>
            </a:endParaRP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Assistant Director, Outreach &amp; Recruitment</a:t>
            </a:r>
          </a:p>
          <a:p>
            <a:r>
              <a:rPr lang="en-US" sz="2400" i="1" dirty="0">
                <a:latin typeface="Source Sans Pro" panose="020F0502020204030204" pitchFamily="34" charset="0"/>
                <a:ea typeface="Source Sans Pro" panose="020F0502020204030204" pitchFamily="34" charset="0"/>
              </a:rPr>
              <a:t>The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4697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DC459F-DC12-4741-976D-214CAC1AF8AD}"/>
              </a:ext>
            </a:extLst>
          </p:cNvPr>
          <p:cNvSpPr txBox="1"/>
          <p:nvPr/>
        </p:nvSpPr>
        <p:spPr>
          <a:xfrm>
            <a:off x="469900" y="2197100"/>
            <a:ext cx="105336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Annual Conference Updates</a:t>
            </a:r>
          </a:p>
          <a:p>
            <a:r>
              <a:rPr lang="en-US" sz="66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Courtney Johnson-Benson</a:t>
            </a:r>
          </a:p>
        </p:txBody>
      </p:sp>
    </p:spTree>
    <p:extLst>
      <p:ext uri="{BB962C8B-B14F-4D97-AF65-F5344CB8AC3E}">
        <p14:creationId xmlns:p14="http://schemas.microsoft.com/office/powerpoint/2010/main" val="125900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6FB479-859D-4C4C-B4BA-BF47BA1CD825}"/>
              </a:ext>
            </a:extLst>
          </p:cNvPr>
          <p:cNvSpPr txBox="1"/>
          <p:nvPr/>
        </p:nvSpPr>
        <p:spPr>
          <a:xfrm>
            <a:off x="319828" y="666571"/>
            <a:ext cx="1084784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2020 Conference Credits for 2021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0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2021 Conference Location and dates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Marriott Cleveland East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March 14 to 16, 2021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sz="3600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Session Updates</a:t>
            </a:r>
          </a:p>
        </p:txBody>
      </p:sp>
    </p:spTree>
    <p:extLst>
      <p:ext uri="{BB962C8B-B14F-4D97-AF65-F5344CB8AC3E}">
        <p14:creationId xmlns:p14="http://schemas.microsoft.com/office/powerpoint/2010/main" val="3772125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287</Words>
  <Application>Microsoft Macintosh PowerPoint</Application>
  <PresentationFormat>Widescreen</PresentationFormat>
  <Paragraphs>120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Source Sans Pro</vt:lpstr>
      <vt:lpstr>Source Sans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Otterbein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See, Lavona</dc:creator>
  <cp:lastModifiedBy>Palmer, Collin P</cp:lastModifiedBy>
  <cp:revision>18</cp:revision>
  <dcterms:created xsi:type="dcterms:W3CDTF">2020-05-15T00:26:40Z</dcterms:created>
  <dcterms:modified xsi:type="dcterms:W3CDTF">2020-05-19T22:30:02Z</dcterms:modified>
</cp:coreProperties>
</file>